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0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5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5395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807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6449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79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141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7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54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9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72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76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18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0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26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E0EB-B26E-4B18-AC41-8C93D682860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BCBBB7-26B9-42BE-8416-811E30B71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19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языке программирования </a:t>
            </a:r>
            <a:r>
              <a:rPr lang="en-US" dirty="0" smtClean="0"/>
              <a:t>python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0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Если опустить второй параметр (но поставить двоеточие), то срез берется до конца строки. </a:t>
            </a:r>
            <a:endParaRPr lang="ru-RU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, чтобы удалить из строки первый символ (его индекс равен 0), можно взять срез S[1:]. </a:t>
            </a:r>
            <a:endParaRPr lang="ru-RU" dirty="0" smtClean="0"/>
          </a:p>
          <a:p>
            <a:r>
              <a:rPr lang="ru-RU" dirty="0" smtClean="0"/>
              <a:t>Аналогично </a:t>
            </a:r>
            <a:r>
              <a:rPr lang="ru-RU" dirty="0"/>
              <a:t>если опустить первый параметр, то можно взять срез от начала строки. То есть удалить из строки последний символ можно при помощи среза S[:-1]. </a:t>
            </a:r>
            <a:endParaRPr lang="ru-RU" dirty="0" smtClean="0"/>
          </a:p>
          <a:p>
            <a:r>
              <a:rPr lang="ru-RU" dirty="0" smtClean="0"/>
              <a:t>Срез </a:t>
            </a:r>
            <a:r>
              <a:rPr lang="ru-RU" dirty="0"/>
              <a:t>S[:] совпадает с самой строкой S.</a:t>
            </a:r>
          </a:p>
        </p:txBody>
      </p:sp>
    </p:spTree>
    <p:extLst>
      <p:ext uri="{BB962C8B-B14F-4D97-AF65-F5344CB8AC3E}">
        <p14:creationId xmlns:p14="http://schemas.microsoft.com/office/powerpoint/2010/main" val="23204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срез с тремя параметрами S[</a:t>
            </a:r>
            <a:r>
              <a:rPr lang="ru-RU" dirty="0" err="1"/>
              <a:t>a:b:d</a:t>
            </a:r>
            <a:r>
              <a:rPr lang="ru-RU" dirty="0"/>
              <a:t>]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Если задать срез с тремя параметрами S[</a:t>
            </a:r>
            <a:r>
              <a:rPr lang="ru-RU" dirty="0" err="1"/>
              <a:t>a:b:d</a:t>
            </a:r>
            <a:r>
              <a:rPr lang="ru-RU" dirty="0"/>
              <a:t>], то третий параметр задает шаг</a:t>
            </a:r>
            <a:r>
              <a:rPr lang="ru-RU" dirty="0" smtClean="0"/>
              <a:t>, </a:t>
            </a:r>
            <a:r>
              <a:rPr lang="ru-RU" dirty="0"/>
              <a:t>то есть будут взяты символы с индексами a, a + d, a + 2 * d и т. д.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задании значения третьего параметра, равному 2, в срез попадет </a:t>
            </a:r>
            <a:r>
              <a:rPr lang="ru-RU" dirty="0" smtClean="0"/>
              <a:t>каждый </a:t>
            </a:r>
            <a:r>
              <a:rPr lang="ru-RU" dirty="0"/>
              <a:t>второй </a:t>
            </a:r>
            <a:r>
              <a:rPr lang="ru-RU" dirty="0" smtClean="0"/>
              <a:t>символ</a:t>
            </a:r>
          </a:p>
          <a:p>
            <a:r>
              <a:rPr lang="ru-RU" dirty="0" smtClean="0"/>
              <a:t>если </a:t>
            </a:r>
            <a:r>
              <a:rPr lang="ru-RU" dirty="0"/>
              <a:t>взять значение среза, равное -1, то символы будут идти в обратном порядке. Например, можно перевернуть строку срезом S[::-1]</a:t>
            </a:r>
          </a:p>
        </p:txBody>
      </p:sp>
    </p:spTree>
    <p:extLst>
      <p:ext uri="{BB962C8B-B14F-4D97-AF65-F5344CB8AC3E}">
        <p14:creationId xmlns:p14="http://schemas.microsoft.com/office/powerpoint/2010/main" val="304679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589212" y="1309816"/>
            <a:ext cx="4313864" cy="4601406"/>
          </a:xfrm>
        </p:spPr>
        <p:txBody>
          <a:bodyPr>
            <a:normAutofit/>
          </a:bodyPr>
          <a:lstStyle/>
          <a:p>
            <a:r>
              <a:rPr lang="en-US" dirty="0"/>
              <a:t>s = </a:t>
            </a:r>
            <a:r>
              <a:rPr lang="en-US" dirty="0" smtClean="0"/>
              <a:t>'</a:t>
            </a:r>
            <a:r>
              <a:rPr lang="en-US" dirty="0" err="1" smtClean="0"/>
              <a:t>abcdefg</a:t>
            </a:r>
            <a:r>
              <a:rPr lang="en-US" dirty="0" smtClean="0"/>
              <a:t>‘</a:t>
            </a:r>
            <a:endParaRPr lang="ru-RU" dirty="0" smtClean="0"/>
          </a:p>
          <a:p>
            <a:r>
              <a:rPr lang="en-US" dirty="0" smtClean="0"/>
              <a:t>print(s[1])</a:t>
            </a:r>
            <a:endParaRPr lang="ru-RU" dirty="0" smtClean="0"/>
          </a:p>
          <a:p>
            <a:r>
              <a:rPr lang="en-US" dirty="0" smtClean="0"/>
              <a:t>print(s</a:t>
            </a:r>
            <a:r>
              <a:rPr lang="en-US" dirty="0"/>
              <a:t>[-1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en-US" dirty="0" smtClean="0"/>
              <a:t>print(s[1:3])</a:t>
            </a:r>
            <a:endParaRPr lang="ru-RU" dirty="0" smtClean="0"/>
          </a:p>
          <a:p>
            <a:r>
              <a:rPr lang="en-US" dirty="0" smtClean="0"/>
              <a:t>print(s[1</a:t>
            </a:r>
            <a:r>
              <a:rPr lang="en-US" dirty="0"/>
              <a:t>:-1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en-US" dirty="0" smtClean="0"/>
              <a:t>print(s</a:t>
            </a:r>
            <a:r>
              <a:rPr lang="en-US" dirty="0"/>
              <a:t>[:3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en-US" dirty="0" smtClean="0"/>
              <a:t>print(s[2:])</a:t>
            </a:r>
            <a:endParaRPr lang="ru-RU" dirty="0" smtClean="0"/>
          </a:p>
          <a:p>
            <a:r>
              <a:rPr lang="en-US" dirty="0" smtClean="0"/>
              <a:t>print(s</a:t>
            </a:r>
            <a:r>
              <a:rPr lang="en-US" dirty="0"/>
              <a:t>[:-1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en-US" dirty="0" smtClean="0"/>
              <a:t>print(s</a:t>
            </a:r>
            <a:r>
              <a:rPr lang="en-US" dirty="0"/>
              <a:t>[::2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en-US" dirty="0" smtClean="0"/>
              <a:t>print(s[1</a:t>
            </a:r>
            <a:r>
              <a:rPr lang="en-US" dirty="0"/>
              <a:t>::2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en-US" dirty="0" smtClean="0"/>
              <a:t>print(s</a:t>
            </a:r>
            <a:r>
              <a:rPr lang="en-US" dirty="0"/>
              <a:t>[::-1])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7190747" y="1309817"/>
            <a:ext cx="4313864" cy="4594028"/>
          </a:xfrm>
        </p:spPr>
        <p:txBody>
          <a:bodyPr>
            <a:normAutofit/>
          </a:bodyPr>
          <a:lstStyle/>
          <a:p>
            <a:r>
              <a:rPr lang="ru-RU" dirty="0" smtClean="0"/>
              <a:t>Интерпретация</a:t>
            </a:r>
          </a:p>
          <a:p>
            <a:r>
              <a:rPr lang="en-US" dirty="0" smtClean="0"/>
              <a:t>b</a:t>
            </a:r>
            <a:endParaRPr lang="ru-RU" dirty="0" smtClean="0"/>
          </a:p>
          <a:p>
            <a:r>
              <a:rPr lang="en-US" dirty="0" smtClean="0"/>
              <a:t>g</a:t>
            </a:r>
            <a:endParaRPr lang="ru-RU" dirty="0" smtClean="0"/>
          </a:p>
          <a:p>
            <a:r>
              <a:rPr lang="en-US" dirty="0" err="1" smtClean="0"/>
              <a:t>bc</a:t>
            </a:r>
            <a:endParaRPr lang="ru-RU" dirty="0" smtClean="0"/>
          </a:p>
          <a:p>
            <a:r>
              <a:rPr lang="en-US" dirty="0" err="1" smtClean="0"/>
              <a:t>bcdef</a:t>
            </a:r>
            <a:endParaRPr lang="ru-RU" dirty="0" smtClean="0"/>
          </a:p>
          <a:p>
            <a:r>
              <a:rPr lang="en-US" dirty="0" err="1" smtClean="0"/>
              <a:t>abc</a:t>
            </a:r>
            <a:endParaRPr lang="ru-RU" dirty="0" smtClean="0"/>
          </a:p>
          <a:p>
            <a:r>
              <a:rPr lang="en-US" dirty="0" err="1" smtClean="0"/>
              <a:t>cdefg</a:t>
            </a:r>
            <a:endParaRPr lang="ru-RU" dirty="0" smtClean="0"/>
          </a:p>
          <a:p>
            <a:r>
              <a:rPr lang="en-US" dirty="0" err="1" smtClean="0"/>
              <a:t>abcdef</a:t>
            </a:r>
            <a:endParaRPr lang="ru-RU" dirty="0" smtClean="0"/>
          </a:p>
          <a:p>
            <a:r>
              <a:rPr lang="en-US" dirty="0" err="1" smtClean="0"/>
              <a:t>aceg</a:t>
            </a:r>
            <a:endParaRPr lang="ru-RU" dirty="0" smtClean="0"/>
          </a:p>
          <a:p>
            <a:r>
              <a:rPr lang="en-US" dirty="0" err="1" smtClean="0"/>
              <a:t>bdf</a:t>
            </a:r>
            <a:endParaRPr lang="ru-RU" dirty="0" smtClean="0"/>
          </a:p>
          <a:p>
            <a:r>
              <a:rPr lang="en-US" dirty="0" err="1" smtClean="0"/>
              <a:t>gfedcba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45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строк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349062" y="2133600"/>
            <a:ext cx="9155550" cy="3777622"/>
          </a:xfrm>
        </p:spPr>
        <p:txBody>
          <a:bodyPr>
            <a:normAutofit fontScale="92500"/>
          </a:bodyPr>
          <a:lstStyle/>
          <a:p>
            <a:r>
              <a:rPr lang="ru-RU" dirty="0"/>
              <a:t>Метод — это функция, применяемая к объекту, в данном случае — к строке. Метод вызывается в виде </a:t>
            </a:r>
            <a:r>
              <a:rPr lang="ru-RU" b="1" dirty="0" err="1"/>
              <a:t>Имя_объекта.Имя_метода</a:t>
            </a:r>
            <a:r>
              <a:rPr lang="ru-RU" b="1" dirty="0"/>
              <a:t>(параметры)</a:t>
            </a:r>
            <a:r>
              <a:rPr lang="ru-RU" dirty="0"/>
              <a:t>. Например, </a:t>
            </a:r>
            <a:r>
              <a:rPr lang="ru-RU" b="1" dirty="0" err="1"/>
              <a:t>S.find</a:t>
            </a:r>
            <a:r>
              <a:rPr lang="ru-RU" b="1" dirty="0"/>
              <a:t>("e")</a:t>
            </a:r>
            <a:r>
              <a:rPr lang="ru-RU" dirty="0"/>
              <a:t> — это применение к строке S метода </a:t>
            </a:r>
            <a:r>
              <a:rPr lang="ru-RU" dirty="0" err="1"/>
              <a:t>find</a:t>
            </a:r>
            <a:r>
              <a:rPr lang="ru-RU" dirty="0"/>
              <a:t> с одним параметром "e"</a:t>
            </a:r>
          </a:p>
        </p:txBody>
      </p:sp>
    </p:spTree>
    <p:extLst>
      <p:ext uri="{BB962C8B-B14F-4D97-AF65-F5344CB8AC3E}">
        <p14:creationId xmlns:p14="http://schemas.microsoft.com/office/powerpoint/2010/main" val="1741553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</a:t>
            </a:r>
            <a:r>
              <a:rPr lang="en-US" dirty="0"/>
              <a:t>find </a:t>
            </a:r>
            <a:r>
              <a:rPr lang="ru-RU" dirty="0"/>
              <a:t>и </a:t>
            </a:r>
            <a:r>
              <a:rPr lang="en-US" dirty="0" err="1" smtClean="0"/>
              <a:t>rfind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Метод </a:t>
            </a:r>
            <a:r>
              <a:rPr lang="ru-RU" dirty="0" err="1"/>
              <a:t>find</a:t>
            </a:r>
            <a:r>
              <a:rPr lang="ru-RU" dirty="0"/>
              <a:t> находит в данной строке (к которой применяется метод) данную подстроку (которая передается в качестве параметра). Функция возвращает индекс первого вхождения искомой подстроки. Если же подстрока не найдена, то метод возвращает значение -1</a:t>
            </a:r>
          </a:p>
        </p:txBody>
      </p:sp>
    </p:spTree>
    <p:extLst>
      <p:ext uri="{BB962C8B-B14F-4D97-AF65-F5344CB8AC3E}">
        <p14:creationId xmlns:p14="http://schemas.microsoft.com/office/powerpoint/2010/main" val="782791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 = '</a:t>
            </a:r>
            <a:r>
              <a:rPr lang="en-US" dirty="0" err="1"/>
              <a:t>Hello'print</a:t>
            </a:r>
            <a:r>
              <a:rPr lang="en-US" dirty="0"/>
              <a:t>(</a:t>
            </a:r>
            <a:r>
              <a:rPr lang="en-US" dirty="0" err="1"/>
              <a:t>S.find</a:t>
            </a:r>
            <a:r>
              <a:rPr lang="en-US" dirty="0"/>
              <a:t>('e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</a:t>
            </a:r>
            <a:r>
              <a:rPr lang="ru-RU" dirty="0" smtClean="0"/>
              <a:t>1</a:t>
            </a:r>
          </a:p>
          <a:p>
            <a:r>
              <a:rPr lang="en-US" dirty="0" smtClean="0"/>
              <a:t>print(</a:t>
            </a:r>
            <a:r>
              <a:rPr lang="en-US" dirty="0" err="1" smtClean="0"/>
              <a:t>S.find</a:t>
            </a:r>
            <a:r>
              <a:rPr lang="en-US" dirty="0"/>
              <a:t>('ll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</a:t>
            </a:r>
            <a:r>
              <a:rPr lang="ru-RU" dirty="0" smtClean="0"/>
              <a:t>2</a:t>
            </a:r>
          </a:p>
          <a:p>
            <a:r>
              <a:rPr lang="en-US" dirty="0" smtClean="0"/>
              <a:t>print(</a:t>
            </a:r>
            <a:r>
              <a:rPr lang="en-US" dirty="0" err="1" smtClean="0"/>
              <a:t>S.find</a:t>
            </a:r>
            <a:r>
              <a:rPr lang="en-US" dirty="0"/>
              <a:t>('L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-1</a:t>
            </a:r>
          </a:p>
        </p:txBody>
      </p:sp>
    </p:spTree>
    <p:extLst>
      <p:ext uri="{BB962C8B-B14F-4D97-AF65-F5344CB8AC3E}">
        <p14:creationId xmlns:p14="http://schemas.microsoft.com/office/powerpoint/2010/main" val="360182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 </a:t>
            </a:r>
            <a:r>
              <a:rPr lang="ru-RU" dirty="0" err="1"/>
              <a:t>rfind</a:t>
            </a:r>
            <a:r>
              <a:rPr lang="ru-RU" dirty="0"/>
              <a:t> возвращает индекс последнего вхождения данной строки (“поиск справа”)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= '</a:t>
            </a:r>
            <a:r>
              <a:rPr lang="en-US" dirty="0" err="1"/>
              <a:t>Hello'print</a:t>
            </a:r>
            <a:r>
              <a:rPr lang="en-US" dirty="0"/>
              <a:t>(</a:t>
            </a:r>
            <a:r>
              <a:rPr lang="en-US" dirty="0" err="1"/>
              <a:t>S.find</a:t>
            </a:r>
            <a:r>
              <a:rPr lang="en-US" dirty="0"/>
              <a:t>('l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</a:t>
            </a:r>
            <a:r>
              <a:rPr lang="ru-RU" dirty="0" smtClean="0"/>
              <a:t>2</a:t>
            </a:r>
          </a:p>
          <a:p>
            <a:r>
              <a:rPr lang="en-US" dirty="0" smtClean="0"/>
              <a:t>print(</a:t>
            </a:r>
            <a:r>
              <a:rPr lang="en-US" dirty="0" err="1" smtClean="0"/>
              <a:t>S.rfind</a:t>
            </a:r>
            <a:r>
              <a:rPr lang="en-US" dirty="0"/>
              <a:t>('l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3</a:t>
            </a:r>
          </a:p>
        </p:txBody>
      </p:sp>
    </p:spTree>
    <p:extLst>
      <p:ext uri="{BB962C8B-B14F-4D97-AF65-F5344CB8AC3E}">
        <p14:creationId xmlns:p14="http://schemas.microsoft.com/office/powerpoint/2010/main" val="3955253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</a:t>
            </a:r>
            <a:r>
              <a:rPr lang="en-US" dirty="0" smtClean="0"/>
              <a:t>replace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 </a:t>
            </a:r>
            <a:r>
              <a:rPr lang="ru-RU" b="1" dirty="0" err="1"/>
              <a:t>replace</a:t>
            </a:r>
            <a:r>
              <a:rPr lang="ru-RU" dirty="0"/>
              <a:t> заменяет все вхождения одной строки на другую. Формат: </a:t>
            </a:r>
            <a:r>
              <a:rPr lang="ru-RU" b="1" dirty="0" err="1"/>
              <a:t>S.replace</a:t>
            </a:r>
            <a:r>
              <a:rPr lang="ru-RU" b="1" dirty="0"/>
              <a:t>(</a:t>
            </a:r>
            <a:r>
              <a:rPr lang="ru-RU" b="1" dirty="0" err="1"/>
              <a:t>old</a:t>
            </a:r>
            <a:r>
              <a:rPr lang="ru-RU" b="1" dirty="0"/>
              <a:t>, </a:t>
            </a:r>
            <a:r>
              <a:rPr lang="ru-RU" b="1" dirty="0" err="1"/>
              <a:t>new</a:t>
            </a:r>
            <a:r>
              <a:rPr lang="ru-RU" b="1" dirty="0"/>
              <a:t>) </a:t>
            </a:r>
            <a:r>
              <a:rPr lang="ru-RU" dirty="0"/>
              <a:t>— заменить в строке S все вхождения подстроки </a:t>
            </a:r>
            <a:r>
              <a:rPr lang="ru-RU" b="1" dirty="0" err="1"/>
              <a:t>old</a:t>
            </a:r>
            <a:r>
              <a:rPr lang="ru-RU" dirty="0"/>
              <a:t> на подстроку </a:t>
            </a:r>
            <a:r>
              <a:rPr lang="ru-RU" b="1" dirty="0" err="1"/>
              <a:t>new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92594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print('</a:t>
            </a:r>
            <a:r>
              <a:rPr lang="en-US" dirty="0" err="1"/>
              <a:t>Hello'.replace</a:t>
            </a:r>
            <a:r>
              <a:rPr lang="en-US" dirty="0"/>
              <a:t>('l', 'L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'</a:t>
            </a:r>
            <a:r>
              <a:rPr lang="en-US" dirty="0" err="1"/>
              <a:t>HeLLo</a:t>
            </a:r>
            <a:r>
              <a:rPr lang="en-US" dirty="0"/>
              <a:t>'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160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</a:t>
            </a:r>
            <a:r>
              <a:rPr lang="ru-RU" dirty="0"/>
              <a:t>методу </a:t>
            </a:r>
            <a:r>
              <a:rPr lang="ru-RU" dirty="0" err="1"/>
              <a:t>replace</a:t>
            </a:r>
            <a:r>
              <a:rPr lang="ru-RU" dirty="0"/>
              <a:t> задать еще один параметр: </a:t>
            </a:r>
            <a:r>
              <a:rPr lang="ru-RU" b="1" dirty="0" err="1"/>
              <a:t>S.replace</a:t>
            </a:r>
            <a:r>
              <a:rPr lang="ru-RU" b="1" dirty="0"/>
              <a:t>(</a:t>
            </a:r>
            <a:r>
              <a:rPr lang="ru-RU" b="1" dirty="0" err="1"/>
              <a:t>old</a:t>
            </a:r>
            <a:r>
              <a:rPr lang="ru-RU" b="1" dirty="0"/>
              <a:t>, </a:t>
            </a:r>
            <a:r>
              <a:rPr lang="ru-RU" b="1" dirty="0" err="1"/>
              <a:t>new</a:t>
            </a:r>
            <a:r>
              <a:rPr lang="ru-RU" b="1" dirty="0"/>
              <a:t>, </a:t>
            </a:r>
            <a:r>
              <a:rPr lang="ru-RU" b="1" dirty="0" err="1"/>
              <a:t>count</a:t>
            </a:r>
            <a:r>
              <a:rPr lang="ru-RU" b="1" dirty="0"/>
              <a:t>)</a:t>
            </a:r>
            <a:r>
              <a:rPr lang="ru-RU" dirty="0"/>
              <a:t>, то заменены будут не все вхождения, а только не больше, чем </a:t>
            </a:r>
            <a:r>
              <a:rPr lang="ru-RU" b="1" dirty="0"/>
              <a:t>первые </a:t>
            </a:r>
            <a:r>
              <a:rPr lang="ru-RU" b="1" dirty="0" err="1"/>
              <a:t>count</a:t>
            </a:r>
            <a:r>
              <a:rPr lang="ru-RU" dirty="0"/>
              <a:t> из них.</a:t>
            </a:r>
          </a:p>
        </p:txBody>
      </p:sp>
    </p:spTree>
    <p:extLst>
      <p:ext uri="{BB962C8B-B14F-4D97-AF65-F5344CB8AC3E}">
        <p14:creationId xmlns:p14="http://schemas.microsoft.com/office/powerpoint/2010/main" val="378403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строки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Строка считывается со стандартного ввода функцией </a:t>
            </a:r>
            <a:r>
              <a:rPr lang="ru-RU" b="1" dirty="0" err="1"/>
              <a:t>input</a:t>
            </a:r>
            <a:r>
              <a:rPr lang="ru-RU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93927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8345" y="2133600"/>
            <a:ext cx="9376267" cy="3777622"/>
          </a:xfrm>
        </p:spPr>
        <p:txBody>
          <a:bodyPr/>
          <a:lstStyle/>
          <a:p>
            <a:r>
              <a:rPr lang="en-US" dirty="0"/>
              <a:t>print('</a:t>
            </a:r>
            <a:r>
              <a:rPr lang="en-US" dirty="0" err="1"/>
              <a:t>Abrakadabra</a:t>
            </a:r>
            <a:r>
              <a:rPr lang="en-US" dirty="0"/>
              <a:t>'.replace('a', 'A', 2</a:t>
            </a:r>
            <a:r>
              <a:rPr lang="en-US" dirty="0" smtClean="0"/>
              <a:t>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'</a:t>
            </a:r>
            <a:r>
              <a:rPr lang="en-US" dirty="0" err="1"/>
              <a:t>AbrAkAdabra</a:t>
            </a:r>
            <a:r>
              <a:rPr lang="en-US" dirty="0"/>
              <a:t>'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453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</a:t>
            </a:r>
            <a:r>
              <a:rPr lang="en-US" dirty="0" smtClean="0"/>
              <a:t>count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Подсчитывает количество вхождений одной строки в другую строку. Простейшая форма вызова </a:t>
            </a:r>
            <a:r>
              <a:rPr lang="ru-RU" b="1" dirty="0" err="1"/>
              <a:t>S.count</a:t>
            </a:r>
            <a:r>
              <a:rPr lang="ru-RU" b="1" dirty="0"/>
              <a:t>(T)</a:t>
            </a:r>
            <a:r>
              <a:rPr lang="ru-RU" dirty="0"/>
              <a:t>  возвращает число вхождений строки </a:t>
            </a:r>
            <a:r>
              <a:rPr lang="ru-RU" b="1" dirty="0"/>
              <a:t>T</a:t>
            </a:r>
            <a:r>
              <a:rPr lang="ru-RU" dirty="0"/>
              <a:t> внутри строки </a:t>
            </a:r>
            <a:r>
              <a:rPr lang="ru-RU" b="1" dirty="0"/>
              <a:t>S</a:t>
            </a:r>
            <a:r>
              <a:rPr lang="ru-RU" dirty="0"/>
              <a:t>. При этом подсчитываются только </a:t>
            </a:r>
            <a:r>
              <a:rPr lang="ru-RU" u="sng" dirty="0"/>
              <a:t>непересекающиеся вхождения</a:t>
            </a:r>
          </a:p>
        </p:txBody>
      </p:sp>
    </p:spTree>
    <p:extLst>
      <p:ext uri="{BB962C8B-B14F-4D97-AF65-F5344CB8AC3E}">
        <p14:creationId xmlns:p14="http://schemas.microsoft.com/office/powerpoint/2010/main" val="3368281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print('</a:t>
            </a:r>
            <a:r>
              <a:rPr lang="en-US" dirty="0" err="1"/>
              <a:t>Abracadabra'.count</a:t>
            </a:r>
            <a:r>
              <a:rPr lang="en-US" dirty="0"/>
              <a:t>('a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</a:t>
            </a:r>
            <a:r>
              <a:rPr lang="ru-RU" dirty="0" smtClean="0"/>
              <a:t>4</a:t>
            </a:r>
          </a:p>
          <a:p>
            <a:r>
              <a:rPr lang="en-US" dirty="0" smtClean="0"/>
              <a:t>print</a:t>
            </a:r>
            <a:r>
              <a:rPr lang="en-US" dirty="0"/>
              <a:t>((</a:t>
            </a:r>
            <a:r>
              <a:rPr lang="en-US" dirty="0" smtClean="0"/>
              <a:t>'</a:t>
            </a:r>
            <a:r>
              <a:rPr lang="en-US" dirty="0" err="1" smtClean="0"/>
              <a:t>aaaaaaaaaa</a:t>
            </a:r>
            <a:r>
              <a:rPr lang="en-US" dirty="0" smtClean="0"/>
              <a:t>').</a:t>
            </a:r>
            <a:r>
              <a:rPr lang="en-US" dirty="0"/>
              <a:t>count('aa</a:t>
            </a:r>
            <a:r>
              <a:rPr lang="en-US" dirty="0" smtClean="0"/>
              <a:t>'))</a:t>
            </a:r>
            <a:endParaRPr lang="ru-RU" dirty="0" smtClean="0"/>
          </a:p>
          <a:p>
            <a:r>
              <a:rPr lang="en-US" dirty="0" smtClean="0"/>
              <a:t># </a:t>
            </a:r>
            <a:r>
              <a:rPr lang="ru-RU" dirty="0"/>
              <a:t>вернёт 5</a:t>
            </a:r>
          </a:p>
        </p:txBody>
      </p:sp>
    </p:spTree>
    <p:extLst>
      <p:ext uri="{BB962C8B-B14F-4D97-AF65-F5344CB8AC3E}">
        <p14:creationId xmlns:p14="http://schemas.microsoft.com/office/powerpoint/2010/main" val="3870600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указании трех параметров </a:t>
            </a:r>
            <a:r>
              <a:rPr lang="ru-RU" b="1" dirty="0" err="1"/>
              <a:t>S.count</a:t>
            </a:r>
            <a:r>
              <a:rPr lang="ru-RU" b="1" dirty="0"/>
              <a:t>(T, a, b)</a:t>
            </a:r>
            <a:r>
              <a:rPr lang="ru-RU" dirty="0"/>
              <a:t>, будет выполнен подсчет числа вхождений строки </a:t>
            </a:r>
            <a:r>
              <a:rPr lang="ru-RU" b="1" dirty="0"/>
              <a:t>T</a:t>
            </a:r>
            <a:r>
              <a:rPr lang="ru-RU" dirty="0"/>
              <a:t> в срезе </a:t>
            </a:r>
            <a:r>
              <a:rPr lang="ru-RU" b="1" dirty="0"/>
              <a:t>S[</a:t>
            </a:r>
            <a:r>
              <a:rPr lang="ru-RU" b="1" dirty="0" err="1"/>
              <a:t>a:b</a:t>
            </a:r>
            <a:r>
              <a:rPr lang="ru-RU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624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 над строками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двух строк определена операция сложения (</a:t>
            </a:r>
            <a:r>
              <a:rPr lang="ru-RU" dirty="0" smtClean="0"/>
              <a:t>конкатенации) </a:t>
            </a:r>
            <a:r>
              <a:rPr lang="en-US" b="1" dirty="0" smtClean="0"/>
              <a:t>s+s1</a:t>
            </a:r>
            <a:endParaRPr lang="ru-RU" b="1" dirty="0" smtClean="0"/>
          </a:p>
          <a:p>
            <a:r>
              <a:rPr lang="ru-RU" dirty="0" smtClean="0"/>
              <a:t>определена </a:t>
            </a:r>
            <a:r>
              <a:rPr lang="ru-RU" dirty="0"/>
              <a:t>операция умножения строки на </a:t>
            </a:r>
            <a:r>
              <a:rPr lang="ru-RU" dirty="0" smtClean="0"/>
              <a:t>число</a:t>
            </a:r>
            <a:r>
              <a:rPr lang="en-US" dirty="0" smtClean="0"/>
              <a:t> </a:t>
            </a:r>
            <a:r>
              <a:rPr lang="en-US" b="1" dirty="0" smtClean="0"/>
              <a:t>s**8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337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Длина строки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Строка состоит из последовательности символов. Узнать количество символов (длину строки) можно при помощи функции </a:t>
            </a:r>
            <a:r>
              <a:rPr lang="ru-RU" dirty="0" err="1"/>
              <a:t>len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30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Срезы (</a:t>
            </a:r>
            <a:r>
              <a:rPr lang="en-US" dirty="0" smtClean="0"/>
              <a:t>slices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Срез (</a:t>
            </a:r>
            <a:r>
              <a:rPr lang="ru-RU" dirty="0" err="1"/>
              <a:t>slice</a:t>
            </a:r>
            <a:r>
              <a:rPr lang="ru-RU" dirty="0"/>
              <a:t>) — извлечение из данной строки одного символа или некоторого фрагмента подстроки или </a:t>
            </a:r>
            <a:r>
              <a:rPr lang="ru-RU" dirty="0" err="1"/>
              <a:t>подпоследовательности</a:t>
            </a:r>
            <a:r>
              <a:rPr lang="ru-RU" dirty="0"/>
              <a:t>.</a:t>
            </a:r>
          </a:p>
          <a:p>
            <a:r>
              <a:rPr lang="ru-RU" dirty="0"/>
              <a:t>Есть три формы срезов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95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тип среза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взятие одного символа строки</a:t>
            </a:r>
            <a:r>
              <a:rPr lang="ru-RU" dirty="0" smtClean="0"/>
              <a:t>, </a:t>
            </a:r>
            <a:r>
              <a:rPr lang="ru-RU" dirty="0"/>
              <a:t>а именно, S[i] — это срез, состоящий из одного символа, который имеет номер i.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этом считается, что нумерация начинается с числа 0. </a:t>
            </a:r>
            <a:endParaRPr lang="ru-RU" dirty="0" smtClean="0"/>
          </a:p>
          <a:p>
            <a:r>
              <a:rPr lang="ru-RU" dirty="0" smtClean="0"/>
              <a:t>то </a:t>
            </a:r>
            <a:r>
              <a:rPr lang="ru-RU" dirty="0"/>
              <a:t>есть если </a:t>
            </a:r>
            <a:endParaRPr lang="ru-RU" dirty="0" smtClean="0"/>
          </a:p>
          <a:p>
            <a:r>
              <a:rPr lang="ru-RU" b="1" dirty="0" smtClean="0"/>
              <a:t>S </a:t>
            </a:r>
            <a:r>
              <a:rPr lang="ru-RU" b="1" dirty="0"/>
              <a:t>= '</a:t>
            </a:r>
            <a:r>
              <a:rPr lang="ru-RU" b="1" dirty="0" err="1"/>
              <a:t>Hello</a:t>
            </a:r>
            <a:r>
              <a:rPr lang="ru-RU" b="1" dirty="0"/>
              <a:t>', </a:t>
            </a:r>
            <a:r>
              <a:rPr lang="ru-RU" b="1" dirty="0" smtClean="0"/>
              <a:t>то </a:t>
            </a:r>
            <a:r>
              <a:rPr lang="ru-RU" b="1" dirty="0"/>
              <a:t>S[0] == 'H', </a:t>
            </a:r>
            <a:r>
              <a:rPr lang="ru-RU" b="1" dirty="0" smtClean="0"/>
              <a:t>S[1</a:t>
            </a:r>
            <a:r>
              <a:rPr lang="ru-RU" b="1" dirty="0"/>
              <a:t>] == 'e', S[2] == 'l', S[3] == 'l', S[4] == </a:t>
            </a:r>
            <a:r>
              <a:rPr lang="ru-RU" b="1" dirty="0" smtClean="0"/>
              <a:t>'o‘</a:t>
            </a:r>
          </a:p>
          <a:p>
            <a:r>
              <a:rPr lang="ru-RU" dirty="0"/>
              <a:t>Номера символов в строке </a:t>
            </a:r>
            <a:r>
              <a:rPr lang="ru-RU" dirty="0" smtClean="0"/>
              <a:t>называются</a:t>
            </a:r>
            <a:r>
              <a:rPr lang="ru-RU" dirty="0"/>
              <a:t> </a:t>
            </a:r>
            <a:r>
              <a:rPr lang="ru-RU" i="1" dirty="0"/>
              <a:t>индексом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59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отрицательное значение индекса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Если указать отрицательное значение индекса, то номер будет отсчитываться с конца, начиная с номера -1. </a:t>
            </a:r>
            <a:endParaRPr lang="ru-RU" dirty="0" smtClean="0"/>
          </a:p>
          <a:p>
            <a:r>
              <a:rPr lang="ru-RU" dirty="0" smtClean="0"/>
              <a:t>То </a:t>
            </a:r>
            <a:r>
              <a:rPr lang="ru-RU" dirty="0"/>
              <a:t>есть </a:t>
            </a:r>
            <a:r>
              <a:rPr lang="ru-RU" b="1" dirty="0"/>
              <a:t>S[-1] == 'o', S[-2] == 'l', S[-3] == 'l', S[-4] == 'e', S[-5] == </a:t>
            </a:r>
            <a:r>
              <a:rPr lang="ru-RU" b="1" dirty="0" smtClean="0"/>
              <a:t>'H‘</a:t>
            </a:r>
          </a:p>
          <a:p>
            <a:r>
              <a:rPr lang="ru-RU" dirty="0"/>
              <a:t>Если же номер символа в срезе строки S больше либо равен </a:t>
            </a:r>
            <a:r>
              <a:rPr lang="ru-RU" dirty="0" err="1"/>
              <a:t>len</a:t>
            </a:r>
            <a:r>
              <a:rPr lang="ru-RU" dirty="0"/>
              <a:t>(S), или меньше, чем -</a:t>
            </a:r>
            <a:r>
              <a:rPr lang="ru-RU" dirty="0" err="1"/>
              <a:t>len</a:t>
            </a:r>
            <a:r>
              <a:rPr lang="ru-RU" dirty="0"/>
              <a:t>(S), то при обращении к этому символу строки произойдет ошибка </a:t>
            </a:r>
            <a:r>
              <a:rPr lang="ru-RU" b="1" dirty="0" err="1"/>
              <a:t>IndexError</a:t>
            </a:r>
            <a:r>
              <a:rPr lang="ru-RU" b="1" dirty="0"/>
              <a:t>: </a:t>
            </a:r>
            <a:r>
              <a:rPr lang="ru-RU" b="1" dirty="0" err="1"/>
              <a:t>string</a:t>
            </a:r>
            <a:r>
              <a:rPr lang="ru-RU" b="1" dirty="0"/>
              <a:t> </a:t>
            </a:r>
            <a:r>
              <a:rPr lang="ru-RU" b="1" dirty="0" err="1"/>
              <a:t>index</a:t>
            </a:r>
            <a:r>
              <a:rPr lang="ru-RU" b="1" dirty="0"/>
              <a:t> </a:t>
            </a:r>
            <a:r>
              <a:rPr lang="ru-RU" b="1" dirty="0" err="1"/>
              <a:t>out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range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906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89213" y="3525520"/>
          <a:ext cx="8915400" cy="994410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  <a:gridCol w="1485900"/>
                <a:gridCol w="1485900"/>
                <a:gridCol w="1485900"/>
                <a:gridCol w="1485900"/>
              </a:tblGrid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Строка </a:t>
                      </a:r>
                      <a:r>
                        <a:rPr lang="en-US">
                          <a:effectLst/>
                        </a:rPr>
                        <a:t>S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H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e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l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l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Индекс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S[0]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S[1]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S[2]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S[3]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S[4]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Индекс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S[-5]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S[-4]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S[-3]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S[-2]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S[-1]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373A3C"/>
                </a:solidFill>
                <a:effectLst/>
                <a:latin typeface="-apple-system"/>
              </a:rPr>
              <a:t>Или в виде таблицы: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Срез с двумя параметрами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S[</a:t>
            </a:r>
            <a:r>
              <a:rPr lang="ru-RU" b="1" dirty="0" err="1"/>
              <a:t>a:b</a:t>
            </a:r>
            <a:r>
              <a:rPr lang="ru-RU" b="1" dirty="0"/>
              <a:t>]</a:t>
            </a:r>
            <a:r>
              <a:rPr lang="ru-RU" dirty="0"/>
              <a:t> возвращает подстроку из b - a символов, то есть </a:t>
            </a:r>
            <a:r>
              <a:rPr lang="ru-RU" dirty="0" smtClean="0"/>
              <a:t>начиная </a:t>
            </a:r>
            <a:r>
              <a:rPr lang="ru-RU" dirty="0"/>
              <a:t>с символа c индексом a, </a:t>
            </a:r>
            <a:r>
              <a:rPr lang="ru-RU" dirty="0" smtClean="0"/>
              <a:t>до </a:t>
            </a:r>
            <a:r>
              <a:rPr lang="ru-RU" dirty="0"/>
              <a:t>символа с индексом b, </a:t>
            </a:r>
            <a:r>
              <a:rPr lang="ru-RU" u="sng" dirty="0"/>
              <a:t>не включая </a:t>
            </a:r>
            <a:r>
              <a:rPr lang="ru-RU" u="sng" dirty="0" smtClean="0"/>
              <a:t>его</a:t>
            </a:r>
          </a:p>
          <a:p>
            <a:r>
              <a:rPr lang="ru-RU" dirty="0"/>
              <a:t>Например, </a:t>
            </a:r>
            <a:r>
              <a:rPr lang="ru-RU" b="1" dirty="0"/>
              <a:t>S[1:4] == '</a:t>
            </a:r>
            <a:r>
              <a:rPr lang="ru-RU" b="1" dirty="0" err="1"/>
              <a:t>ell</a:t>
            </a:r>
            <a:r>
              <a:rPr lang="ru-RU" b="1" dirty="0"/>
              <a:t>'</a:t>
            </a:r>
            <a:r>
              <a:rPr lang="ru-RU" dirty="0"/>
              <a:t>, то же самое получится если написать S[-4:-1]. </a:t>
            </a:r>
            <a:endParaRPr lang="ru-RU" dirty="0" smtClean="0"/>
          </a:p>
          <a:p>
            <a:r>
              <a:rPr lang="ru-RU" dirty="0" smtClean="0"/>
              <a:t>Можно </a:t>
            </a:r>
            <a:r>
              <a:rPr lang="ru-RU" dirty="0"/>
              <a:t>использовать как положительные, так и отрицательные индексы в одном срезе, </a:t>
            </a:r>
            <a:endParaRPr lang="ru-RU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, S[1:-1] — это строка без первого и последнего символа (срез начинается с символа с индексом 1 и </a:t>
            </a:r>
            <a:r>
              <a:rPr lang="ru-RU" dirty="0" err="1"/>
              <a:t>заканчиватеся</a:t>
            </a:r>
            <a:r>
              <a:rPr lang="ru-RU" dirty="0"/>
              <a:t> индексом -1, не включая его).</a:t>
            </a:r>
          </a:p>
        </p:txBody>
      </p:sp>
    </p:spTree>
    <p:extLst>
      <p:ext uri="{BB962C8B-B14F-4D97-AF65-F5344CB8AC3E}">
        <p14:creationId xmlns:p14="http://schemas.microsoft.com/office/powerpoint/2010/main" val="17085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894</Words>
  <Application>Microsoft Office PowerPoint</Application>
  <PresentationFormat>Широкоэкранный</PresentationFormat>
  <Paragraphs>107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-apple-system</vt:lpstr>
      <vt:lpstr>Arial</vt:lpstr>
      <vt:lpstr>Century Gothic</vt:lpstr>
      <vt:lpstr>Wingdings 3</vt:lpstr>
      <vt:lpstr>Легкий дым</vt:lpstr>
      <vt:lpstr>СТРОКИ</vt:lpstr>
      <vt:lpstr>ввод строки</vt:lpstr>
      <vt:lpstr>операции над строками</vt:lpstr>
      <vt:lpstr>Длина строки</vt:lpstr>
      <vt:lpstr>Срезы (slices)</vt:lpstr>
      <vt:lpstr>Первый тип среза</vt:lpstr>
      <vt:lpstr>отрицательное значение индекса</vt:lpstr>
      <vt:lpstr>Презентация PowerPoint</vt:lpstr>
      <vt:lpstr>Срез с двумя параметрами</vt:lpstr>
      <vt:lpstr>Презентация PowerPoint</vt:lpstr>
      <vt:lpstr>срез с тремя параметрами S[a:b:d]</vt:lpstr>
      <vt:lpstr>Примеры</vt:lpstr>
      <vt:lpstr>Методы строк</vt:lpstr>
      <vt:lpstr>Методы find и rfind</vt:lpstr>
      <vt:lpstr>Презентация PowerPoint</vt:lpstr>
      <vt:lpstr>метод rfind возвращает индекс последнего вхождения данной строки (“поиск справа”)</vt:lpstr>
      <vt:lpstr>Метод replace</vt:lpstr>
      <vt:lpstr>Презентация PowerPoint</vt:lpstr>
      <vt:lpstr>Презентация PowerPoint</vt:lpstr>
      <vt:lpstr>Презентация PowerPoint</vt:lpstr>
      <vt:lpstr>Метод count</vt:lpstr>
      <vt:lpstr>Презентация PowerPoint</vt:lpstr>
      <vt:lpstr>Презентация PowerPoint</vt:lpstr>
    </vt:vector>
  </TitlesOfParts>
  <Company>школа 51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</dc:title>
  <dc:creator>кабинет 310-0</dc:creator>
  <cp:lastModifiedBy>кабинет 310-0</cp:lastModifiedBy>
  <cp:revision>7</cp:revision>
  <dcterms:created xsi:type="dcterms:W3CDTF">2017-09-18T04:43:24Z</dcterms:created>
  <dcterms:modified xsi:type="dcterms:W3CDTF">2017-09-23T04:59:46Z</dcterms:modified>
</cp:coreProperties>
</file>