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2" r:id="rId4"/>
    <p:sldId id="263" r:id="rId5"/>
    <p:sldId id="274" r:id="rId6"/>
    <p:sldId id="269" r:id="rId7"/>
    <p:sldId id="264" r:id="rId8"/>
    <p:sldId id="268" r:id="rId9"/>
    <p:sldId id="257" r:id="rId10"/>
    <p:sldId id="259" r:id="rId11"/>
    <p:sldId id="260" r:id="rId12"/>
    <p:sldId id="266" r:id="rId13"/>
    <p:sldId id="267" r:id="rId14"/>
    <p:sldId id="265" r:id="rId15"/>
    <p:sldId id="273" r:id="rId16"/>
    <p:sldId id="275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60"/>
  </p:normalViewPr>
  <p:slideViewPr>
    <p:cSldViewPr>
      <p:cViewPr varScale="1">
        <p:scale>
          <a:sx n="111" d="100"/>
          <a:sy n="111" d="100"/>
        </p:scale>
        <p:origin x="-162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C409DA-5953-4BB1-994D-F527EF29D419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A9D2651-8DCE-48B3-9494-EE5C496FD437}">
      <dgm:prSet phldrT="[Текст]"/>
      <dgm:spPr/>
      <dgm:t>
        <a:bodyPr/>
        <a:lstStyle/>
        <a:p>
          <a:r>
            <a:rPr lang="ru-RU" dirty="0" smtClean="0"/>
            <a:t>Проект</a:t>
          </a:r>
          <a:endParaRPr lang="ru-RU" dirty="0"/>
        </a:p>
      </dgm:t>
    </dgm:pt>
    <dgm:pt modelId="{3F7DEC8C-C35A-4273-9AE8-6F08A884A15D}" type="parTrans" cxnId="{2737277F-C7E4-481B-9776-45A6E0736E24}">
      <dgm:prSet/>
      <dgm:spPr/>
      <dgm:t>
        <a:bodyPr/>
        <a:lstStyle/>
        <a:p>
          <a:endParaRPr lang="ru-RU"/>
        </a:p>
      </dgm:t>
    </dgm:pt>
    <dgm:pt modelId="{3917F8DE-BF4F-4479-BF88-1561C79A9379}" type="sibTrans" cxnId="{2737277F-C7E4-481B-9776-45A6E0736E24}">
      <dgm:prSet/>
      <dgm:spPr/>
      <dgm:t>
        <a:bodyPr/>
        <a:lstStyle/>
        <a:p>
          <a:endParaRPr lang="ru-RU"/>
        </a:p>
      </dgm:t>
    </dgm:pt>
    <dgm:pt modelId="{229B9FE8-F44B-448B-9DBB-0A055D9290AA}">
      <dgm:prSet phldrT="[Текст]"/>
      <dgm:spPr/>
      <dgm:t>
        <a:bodyPr/>
        <a:lstStyle/>
        <a:p>
          <a:r>
            <a:rPr lang="ru-RU" dirty="0" smtClean="0"/>
            <a:t>Математика</a:t>
          </a:r>
          <a:endParaRPr lang="ru-RU" dirty="0"/>
        </a:p>
      </dgm:t>
    </dgm:pt>
    <dgm:pt modelId="{D9986D06-FD5C-4D13-86B7-AB7BE4866245}" type="sibTrans" cxnId="{3A888A53-E0B7-4DC3-B0D6-53305403BC23}">
      <dgm:prSet/>
      <dgm:spPr/>
      <dgm:t>
        <a:bodyPr/>
        <a:lstStyle/>
        <a:p>
          <a:endParaRPr lang="ru-RU"/>
        </a:p>
      </dgm:t>
    </dgm:pt>
    <dgm:pt modelId="{5F441EC2-7CCE-475E-B248-F8F60791C597}" type="parTrans" cxnId="{3A888A53-E0B7-4DC3-B0D6-53305403BC23}">
      <dgm:prSet/>
      <dgm:spPr/>
      <dgm:t>
        <a:bodyPr/>
        <a:lstStyle/>
        <a:p>
          <a:endParaRPr lang="ru-RU"/>
        </a:p>
      </dgm:t>
    </dgm:pt>
    <dgm:pt modelId="{11089748-E84C-4597-9710-E1C9D8DDA793}">
      <dgm:prSet/>
      <dgm:spPr/>
      <dgm:t>
        <a:bodyPr/>
        <a:lstStyle/>
        <a:p>
          <a:r>
            <a:rPr lang="ru-RU" dirty="0" smtClean="0"/>
            <a:t>Литература</a:t>
          </a:r>
          <a:endParaRPr lang="ru-RU" dirty="0"/>
        </a:p>
      </dgm:t>
    </dgm:pt>
    <dgm:pt modelId="{DD56043D-CE3D-42F2-8351-8948082EAB49}" type="parTrans" cxnId="{928747CA-A67E-4140-86A9-078CDB7EDA55}">
      <dgm:prSet/>
      <dgm:spPr/>
      <dgm:t>
        <a:bodyPr/>
        <a:lstStyle/>
        <a:p>
          <a:endParaRPr lang="ru-RU"/>
        </a:p>
      </dgm:t>
    </dgm:pt>
    <dgm:pt modelId="{E7093B58-4210-4B65-8952-B95E450AFCD0}" type="sibTrans" cxnId="{928747CA-A67E-4140-86A9-078CDB7EDA55}">
      <dgm:prSet/>
      <dgm:spPr/>
      <dgm:t>
        <a:bodyPr/>
        <a:lstStyle/>
        <a:p>
          <a:endParaRPr lang="ru-RU"/>
        </a:p>
      </dgm:t>
    </dgm:pt>
    <dgm:pt modelId="{3E127D02-4A98-4B5F-AF02-64ECE8B9361A}">
      <dgm:prSet/>
      <dgm:spPr/>
      <dgm:t>
        <a:bodyPr/>
        <a:lstStyle/>
        <a:p>
          <a:r>
            <a:rPr lang="ru-RU" dirty="0" smtClean="0"/>
            <a:t>Социология</a:t>
          </a:r>
          <a:endParaRPr lang="ru-RU" dirty="0"/>
        </a:p>
      </dgm:t>
    </dgm:pt>
    <dgm:pt modelId="{D8090EB8-5D7C-4783-BF82-93F377A997A8}" type="parTrans" cxnId="{8D33957B-B0B4-4ABE-9A00-8810AF8087F6}">
      <dgm:prSet/>
      <dgm:spPr/>
      <dgm:t>
        <a:bodyPr/>
        <a:lstStyle/>
        <a:p>
          <a:endParaRPr lang="ru-RU"/>
        </a:p>
      </dgm:t>
    </dgm:pt>
    <dgm:pt modelId="{7C5D17D0-1F8A-48DB-B15C-33C7E56F0110}" type="sibTrans" cxnId="{8D33957B-B0B4-4ABE-9A00-8810AF8087F6}">
      <dgm:prSet/>
      <dgm:spPr/>
      <dgm:t>
        <a:bodyPr/>
        <a:lstStyle/>
        <a:p>
          <a:endParaRPr lang="ru-RU"/>
        </a:p>
      </dgm:t>
    </dgm:pt>
    <dgm:pt modelId="{95674676-4BB6-413E-BF1B-6AD3A956AF6B}">
      <dgm:prSet/>
      <dgm:spPr/>
      <dgm:t>
        <a:bodyPr/>
        <a:lstStyle/>
        <a:p>
          <a:r>
            <a:rPr lang="ru-RU" dirty="0" smtClean="0"/>
            <a:t>Экономика</a:t>
          </a:r>
          <a:endParaRPr lang="ru-RU" dirty="0"/>
        </a:p>
      </dgm:t>
    </dgm:pt>
    <dgm:pt modelId="{DB3208A5-1C34-436C-8C34-DC0F400E72CB}" type="parTrans" cxnId="{BC993F4F-133C-4A2C-8A02-721E4DCA0E43}">
      <dgm:prSet/>
      <dgm:spPr/>
      <dgm:t>
        <a:bodyPr/>
        <a:lstStyle/>
        <a:p>
          <a:endParaRPr lang="ru-RU"/>
        </a:p>
      </dgm:t>
    </dgm:pt>
    <dgm:pt modelId="{1541484B-8628-410F-AA4F-B19D14E35993}" type="sibTrans" cxnId="{BC993F4F-133C-4A2C-8A02-721E4DCA0E43}">
      <dgm:prSet/>
      <dgm:spPr/>
      <dgm:t>
        <a:bodyPr/>
        <a:lstStyle/>
        <a:p>
          <a:endParaRPr lang="ru-RU"/>
        </a:p>
      </dgm:t>
    </dgm:pt>
    <dgm:pt modelId="{68E7D92E-7CB6-4239-ACAA-632ED403E534}" type="pres">
      <dgm:prSet presAssocID="{C7C409DA-5953-4BB1-994D-F527EF29D41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7FC3D0-D639-4E75-9032-1AAA80F4DA71}" type="pres">
      <dgm:prSet presAssocID="{5A9D2651-8DCE-48B3-9494-EE5C496FD437}" presName="centerShape" presStyleLbl="node0" presStyleIdx="0" presStyleCnt="1"/>
      <dgm:spPr/>
      <dgm:t>
        <a:bodyPr/>
        <a:lstStyle/>
        <a:p>
          <a:endParaRPr lang="ru-RU"/>
        </a:p>
      </dgm:t>
    </dgm:pt>
    <dgm:pt modelId="{71661FC8-AD49-45BA-93AB-EEBA33A2DB79}" type="pres">
      <dgm:prSet presAssocID="{5F441EC2-7CCE-475E-B248-F8F60791C597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0F4A387A-5E6C-4423-BB60-28DDB14A38AE}" type="pres">
      <dgm:prSet presAssocID="{229B9FE8-F44B-448B-9DBB-0A055D9290A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83333-5E1F-4677-A4E0-8EC9743D8CB8}" type="pres">
      <dgm:prSet presAssocID="{DD56043D-CE3D-42F2-8351-8948082EAB49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6C023F90-F641-4BDC-BB37-0F32FB931437}" type="pres">
      <dgm:prSet presAssocID="{11089748-E84C-4597-9710-E1C9D8DDA79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C2B22-C30B-40E7-A377-FD1151F1BEFE}" type="pres">
      <dgm:prSet presAssocID="{D8090EB8-5D7C-4783-BF82-93F377A997A8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0753155B-9A75-4965-B51C-0173E4435DC2}" type="pres">
      <dgm:prSet presAssocID="{3E127D02-4A98-4B5F-AF02-64ECE8B9361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33591A-D37C-4011-A307-0039B9BACCF2}" type="pres">
      <dgm:prSet presAssocID="{DB3208A5-1C34-436C-8C34-DC0F400E72CB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D6D76634-D008-4319-960A-FB7D02123AC4}" type="pres">
      <dgm:prSet presAssocID="{95674676-4BB6-413E-BF1B-6AD3A956AF6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4A19EA-178C-43D7-89B9-C03AA6FC2EC7}" type="presOf" srcId="{5F441EC2-7CCE-475E-B248-F8F60791C597}" destId="{71661FC8-AD49-45BA-93AB-EEBA33A2DB79}" srcOrd="0" destOrd="0" presId="urn:microsoft.com/office/officeart/2005/8/layout/radial4"/>
    <dgm:cxn modelId="{FC940775-D986-4191-AC9F-B4F3729CB56A}" type="presOf" srcId="{11089748-E84C-4597-9710-E1C9D8DDA793}" destId="{6C023F90-F641-4BDC-BB37-0F32FB931437}" srcOrd="0" destOrd="0" presId="urn:microsoft.com/office/officeart/2005/8/layout/radial4"/>
    <dgm:cxn modelId="{2FDF6F51-CC66-43B3-A379-151FDBC35F9E}" type="presOf" srcId="{C7C409DA-5953-4BB1-994D-F527EF29D419}" destId="{68E7D92E-7CB6-4239-ACAA-632ED403E534}" srcOrd="0" destOrd="0" presId="urn:microsoft.com/office/officeart/2005/8/layout/radial4"/>
    <dgm:cxn modelId="{9E45267E-7128-467E-9318-B5F17C018D69}" type="presOf" srcId="{229B9FE8-F44B-448B-9DBB-0A055D9290AA}" destId="{0F4A387A-5E6C-4423-BB60-28DDB14A38AE}" srcOrd="0" destOrd="0" presId="urn:microsoft.com/office/officeart/2005/8/layout/radial4"/>
    <dgm:cxn modelId="{3A888A53-E0B7-4DC3-B0D6-53305403BC23}" srcId="{5A9D2651-8DCE-48B3-9494-EE5C496FD437}" destId="{229B9FE8-F44B-448B-9DBB-0A055D9290AA}" srcOrd="0" destOrd="0" parTransId="{5F441EC2-7CCE-475E-B248-F8F60791C597}" sibTransId="{D9986D06-FD5C-4D13-86B7-AB7BE4866245}"/>
    <dgm:cxn modelId="{907E7D1E-B87D-41CA-A062-331B263F40B4}" type="presOf" srcId="{3E127D02-4A98-4B5F-AF02-64ECE8B9361A}" destId="{0753155B-9A75-4965-B51C-0173E4435DC2}" srcOrd="0" destOrd="0" presId="urn:microsoft.com/office/officeart/2005/8/layout/radial4"/>
    <dgm:cxn modelId="{BCE58F53-086F-462C-B97B-B5843BF73E0A}" type="presOf" srcId="{5A9D2651-8DCE-48B3-9494-EE5C496FD437}" destId="{7A7FC3D0-D639-4E75-9032-1AAA80F4DA71}" srcOrd="0" destOrd="0" presId="urn:microsoft.com/office/officeart/2005/8/layout/radial4"/>
    <dgm:cxn modelId="{2737277F-C7E4-481B-9776-45A6E0736E24}" srcId="{C7C409DA-5953-4BB1-994D-F527EF29D419}" destId="{5A9D2651-8DCE-48B3-9494-EE5C496FD437}" srcOrd="0" destOrd="0" parTransId="{3F7DEC8C-C35A-4273-9AE8-6F08A884A15D}" sibTransId="{3917F8DE-BF4F-4479-BF88-1561C79A9379}"/>
    <dgm:cxn modelId="{09DB6209-B627-45E7-B441-CAB6BD364BED}" type="presOf" srcId="{DD56043D-CE3D-42F2-8351-8948082EAB49}" destId="{83F83333-5E1F-4677-A4E0-8EC9743D8CB8}" srcOrd="0" destOrd="0" presId="urn:microsoft.com/office/officeart/2005/8/layout/radial4"/>
    <dgm:cxn modelId="{8D33957B-B0B4-4ABE-9A00-8810AF8087F6}" srcId="{5A9D2651-8DCE-48B3-9494-EE5C496FD437}" destId="{3E127D02-4A98-4B5F-AF02-64ECE8B9361A}" srcOrd="2" destOrd="0" parTransId="{D8090EB8-5D7C-4783-BF82-93F377A997A8}" sibTransId="{7C5D17D0-1F8A-48DB-B15C-33C7E56F0110}"/>
    <dgm:cxn modelId="{BC993F4F-133C-4A2C-8A02-721E4DCA0E43}" srcId="{5A9D2651-8DCE-48B3-9494-EE5C496FD437}" destId="{95674676-4BB6-413E-BF1B-6AD3A956AF6B}" srcOrd="3" destOrd="0" parTransId="{DB3208A5-1C34-436C-8C34-DC0F400E72CB}" sibTransId="{1541484B-8628-410F-AA4F-B19D14E35993}"/>
    <dgm:cxn modelId="{89FA94AE-C463-4560-9191-8214C436B6CD}" type="presOf" srcId="{DB3208A5-1C34-436C-8C34-DC0F400E72CB}" destId="{1733591A-D37C-4011-A307-0039B9BACCF2}" srcOrd="0" destOrd="0" presId="urn:microsoft.com/office/officeart/2005/8/layout/radial4"/>
    <dgm:cxn modelId="{E7F330D3-0A3A-4300-A03D-11B1F8F316BA}" type="presOf" srcId="{D8090EB8-5D7C-4783-BF82-93F377A997A8}" destId="{E19C2B22-C30B-40E7-A377-FD1151F1BEFE}" srcOrd="0" destOrd="0" presId="urn:microsoft.com/office/officeart/2005/8/layout/radial4"/>
    <dgm:cxn modelId="{928747CA-A67E-4140-86A9-078CDB7EDA55}" srcId="{5A9D2651-8DCE-48B3-9494-EE5C496FD437}" destId="{11089748-E84C-4597-9710-E1C9D8DDA793}" srcOrd="1" destOrd="0" parTransId="{DD56043D-CE3D-42F2-8351-8948082EAB49}" sibTransId="{E7093B58-4210-4B65-8952-B95E450AFCD0}"/>
    <dgm:cxn modelId="{C49FEEE2-6656-4713-9C8B-767E0DBE2CEF}" type="presOf" srcId="{95674676-4BB6-413E-BF1B-6AD3A956AF6B}" destId="{D6D76634-D008-4319-960A-FB7D02123AC4}" srcOrd="0" destOrd="0" presId="urn:microsoft.com/office/officeart/2005/8/layout/radial4"/>
    <dgm:cxn modelId="{97766523-2C64-4C6C-9D19-1C10B3C46180}" type="presParOf" srcId="{68E7D92E-7CB6-4239-ACAA-632ED403E534}" destId="{7A7FC3D0-D639-4E75-9032-1AAA80F4DA71}" srcOrd="0" destOrd="0" presId="urn:microsoft.com/office/officeart/2005/8/layout/radial4"/>
    <dgm:cxn modelId="{114DB490-1A85-4B31-AE75-1591D543E34C}" type="presParOf" srcId="{68E7D92E-7CB6-4239-ACAA-632ED403E534}" destId="{71661FC8-AD49-45BA-93AB-EEBA33A2DB79}" srcOrd="1" destOrd="0" presId="urn:microsoft.com/office/officeart/2005/8/layout/radial4"/>
    <dgm:cxn modelId="{4656D9B7-8846-4076-BC65-8354C6B93A09}" type="presParOf" srcId="{68E7D92E-7CB6-4239-ACAA-632ED403E534}" destId="{0F4A387A-5E6C-4423-BB60-28DDB14A38AE}" srcOrd="2" destOrd="0" presId="urn:microsoft.com/office/officeart/2005/8/layout/radial4"/>
    <dgm:cxn modelId="{152982D7-8239-42E5-8751-FD6D216DAD78}" type="presParOf" srcId="{68E7D92E-7CB6-4239-ACAA-632ED403E534}" destId="{83F83333-5E1F-4677-A4E0-8EC9743D8CB8}" srcOrd="3" destOrd="0" presId="urn:microsoft.com/office/officeart/2005/8/layout/radial4"/>
    <dgm:cxn modelId="{DFE9680C-640A-4E37-9E28-95F504715E45}" type="presParOf" srcId="{68E7D92E-7CB6-4239-ACAA-632ED403E534}" destId="{6C023F90-F641-4BDC-BB37-0F32FB931437}" srcOrd="4" destOrd="0" presId="urn:microsoft.com/office/officeart/2005/8/layout/radial4"/>
    <dgm:cxn modelId="{74542AF8-C5C1-4D12-A243-340F56D810E6}" type="presParOf" srcId="{68E7D92E-7CB6-4239-ACAA-632ED403E534}" destId="{E19C2B22-C30B-40E7-A377-FD1151F1BEFE}" srcOrd="5" destOrd="0" presId="urn:microsoft.com/office/officeart/2005/8/layout/radial4"/>
    <dgm:cxn modelId="{25E52140-4C45-4B1D-B5D6-52B81640B056}" type="presParOf" srcId="{68E7D92E-7CB6-4239-ACAA-632ED403E534}" destId="{0753155B-9A75-4965-B51C-0173E4435DC2}" srcOrd="6" destOrd="0" presId="urn:microsoft.com/office/officeart/2005/8/layout/radial4"/>
    <dgm:cxn modelId="{13A52E8B-9C2D-47EA-A341-68F0C4CB7415}" type="presParOf" srcId="{68E7D92E-7CB6-4239-ACAA-632ED403E534}" destId="{1733591A-D37C-4011-A307-0039B9BACCF2}" srcOrd="7" destOrd="0" presId="urn:microsoft.com/office/officeart/2005/8/layout/radial4"/>
    <dgm:cxn modelId="{3E93F3F3-8B46-4A57-967E-55A0477E18D3}" type="presParOf" srcId="{68E7D92E-7CB6-4239-ACAA-632ED403E534}" destId="{D6D76634-D008-4319-960A-FB7D02123AC4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FC3D0-D639-4E75-9032-1AAA80F4DA71}">
      <dsp:nvSpPr>
        <dsp:cNvPr id="0" name=""/>
        <dsp:cNvSpPr/>
      </dsp:nvSpPr>
      <dsp:spPr>
        <a:xfrm>
          <a:off x="2974233" y="1909737"/>
          <a:ext cx="1823933" cy="18239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Проект</a:t>
          </a:r>
          <a:endParaRPr lang="ru-RU" sz="3200" kern="1200" dirty="0"/>
        </a:p>
      </dsp:txBody>
      <dsp:txXfrm>
        <a:off x="3241342" y="2176846"/>
        <a:ext cx="1289715" cy="1289715"/>
      </dsp:txXfrm>
    </dsp:sp>
    <dsp:sp modelId="{71661FC8-AD49-45BA-93AB-EEBA33A2DB79}">
      <dsp:nvSpPr>
        <dsp:cNvPr id="0" name=""/>
        <dsp:cNvSpPr/>
      </dsp:nvSpPr>
      <dsp:spPr>
        <a:xfrm rot="11700000">
          <a:off x="1594577" y="2129630"/>
          <a:ext cx="1357540" cy="519820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4A387A-5E6C-4423-BB60-28DDB14A38AE}">
      <dsp:nvSpPr>
        <dsp:cNvPr id="0" name=""/>
        <dsp:cNvSpPr/>
      </dsp:nvSpPr>
      <dsp:spPr>
        <a:xfrm>
          <a:off x="751338" y="1520768"/>
          <a:ext cx="1732736" cy="138618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Математика</a:t>
          </a:r>
          <a:endParaRPr lang="ru-RU" sz="2300" kern="1200" dirty="0"/>
        </a:p>
      </dsp:txBody>
      <dsp:txXfrm>
        <a:off x="791938" y="1561368"/>
        <a:ext cx="1651536" cy="1304989"/>
      </dsp:txXfrm>
    </dsp:sp>
    <dsp:sp modelId="{83F83333-5E1F-4677-A4E0-8EC9743D8CB8}">
      <dsp:nvSpPr>
        <dsp:cNvPr id="0" name=""/>
        <dsp:cNvSpPr/>
      </dsp:nvSpPr>
      <dsp:spPr>
        <a:xfrm rot="14700000">
          <a:off x="2501764" y="1048488"/>
          <a:ext cx="1357540" cy="519820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C023F90-F641-4BDC-BB37-0F32FB931437}">
      <dsp:nvSpPr>
        <dsp:cNvPr id="0" name=""/>
        <dsp:cNvSpPr/>
      </dsp:nvSpPr>
      <dsp:spPr>
        <a:xfrm>
          <a:off x="2027305" y="129"/>
          <a:ext cx="1732736" cy="138618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Литература</a:t>
          </a:r>
          <a:endParaRPr lang="ru-RU" sz="2300" kern="1200" dirty="0"/>
        </a:p>
      </dsp:txBody>
      <dsp:txXfrm>
        <a:off x="2067905" y="40729"/>
        <a:ext cx="1651536" cy="1304989"/>
      </dsp:txXfrm>
    </dsp:sp>
    <dsp:sp modelId="{E19C2B22-C30B-40E7-A377-FD1151F1BEFE}">
      <dsp:nvSpPr>
        <dsp:cNvPr id="0" name=""/>
        <dsp:cNvSpPr/>
      </dsp:nvSpPr>
      <dsp:spPr>
        <a:xfrm rot="17700000">
          <a:off x="3913095" y="1048488"/>
          <a:ext cx="1357540" cy="519820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753155B-9A75-4965-B51C-0173E4435DC2}">
      <dsp:nvSpPr>
        <dsp:cNvPr id="0" name=""/>
        <dsp:cNvSpPr/>
      </dsp:nvSpPr>
      <dsp:spPr>
        <a:xfrm>
          <a:off x="4012358" y="129"/>
          <a:ext cx="1732736" cy="13861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Социология</a:t>
          </a:r>
          <a:endParaRPr lang="ru-RU" sz="2300" kern="1200" dirty="0"/>
        </a:p>
      </dsp:txBody>
      <dsp:txXfrm>
        <a:off x="4052958" y="40729"/>
        <a:ext cx="1651536" cy="1304989"/>
      </dsp:txXfrm>
    </dsp:sp>
    <dsp:sp modelId="{1733591A-D37C-4011-A307-0039B9BACCF2}">
      <dsp:nvSpPr>
        <dsp:cNvPr id="0" name=""/>
        <dsp:cNvSpPr/>
      </dsp:nvSpPr>
      <dsp:spPr>
        <a:xfrm rot="20700000">
          <a:off x="4820281" y="2129630"/>
          <a:ext cx="1357540" cy="519820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6D76634-D008-4319-960A-FB7D02123AC4}">
      <dsp:nvSpPr>
        <dsp:cNvPr id="0" name=""/>
        <dsp:cNvSpPr/>
      </dsp:nvSpPr>
      <dsp:spPr>
        <a:xfrm>
          <a:off x="5288325" y="1520768"/>
          <a:ext cx="1732736" cy="13861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Экономика</a:t>
          </a:r>
          <a:endParaRPr lang="ru-RU" sz="2300" kern="1200" dirty="0"/>
        </a:p>
      </dsp:txBody>
      <dsp:txXfrm>
        <a:off x="5328925" y="1561368"/>
        <a:ext cx="1651536" cy="13049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C721D86-3FDA-40CA-9916-642FD8B8633E}" type="datetimeFigureOut">
              <a:rPr lang="ru-RU" smtClean="0"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7D78A77D-DF51-4CEF-8BDC-630E2EAB089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564488" cy="355795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РЕАЛИЗАЦИЯ ПРОЕКТНОЙ </a:t>
            </a:r>
            <a:r>
              <a:rPr lang="ru-RU" sz="3200" dirty="0"/>
              <a:t>ДЕЯТЕЛЬНОСТИ </a:t>
            </a:r>
            <a:r>
              <a:rPr lang="ru-RU" sz="3200" dirty="0" smtClean="0"/>
              <a:t>В </a:t>
            </a:r>
            <a:r>
              <a:rPr lang="ru-RU" sz="3200" dirty="0"/>
              <a:t>ПРОЦЕССЕ ОБУЧЕНИЯ МАТЕМАТИКЕ В 10-11-Х КЛАССАХ СРЕДНЕЙ ОБЩЕОБРАЗОВАТЕЛЬНОЙ </a:t>
            </a:r>
            <a:r>
              <a:rPr lang="ru-RU" sz="3200" dirty="0" smtClean="0"/>
              <a:t>школы (</a:t>
            </a:r>
            <a:r>
              <a:rPr lang="ru-RU" sz="3200" dirty="0"/>
              <a:t>НА ПРИМЕРЕ ИЗУЧЕНИЯ ТЕМЫ «ТЕОРИЯ ВЕРОЯТНОСТЕЙ И СТАТИСТИКА»)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4365104"/>
            <a:ext cx="6984776" cy="119970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Магистрант: И.А. Русаков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Научный руководитель: </a:t>
            </a:r>
            <a:r>
              <a:rPr lang="ru-RU" sz="2400" dirty="0" err="1" smtClean="0">
                <a:solidFill>
                  <a:schemeClr val="tx1"/>
                </a:solidFill>
              </a:rPr>
              <a:t>д.п.н</a:t>
            </a:r>
            <a:r>
              <a:rPr lang="ru-RU" sz="2400" dirty="0" smtClean="0">
                <a:solidFill>
                  <a:schemeClr val="tx1"/>
                </a:solidFill>
              </a:rPr>
              <a:t>., Т.К. Авдеева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77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УЧЕБНЫЙ ПРОЕКТ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600" dirty="0"/>
              <a:t>совместная учебно-познавательная, творческая или игровая деятельность обучающихся-партнеров, имеющая общую цель, согласованные методы, способы деятельности, направленная на достижение общего результата по решению какой-либо проблемы, значимой для участников проекта. Является основной формой организации познавательной деятельности обучающихся в рамках метода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348324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Схема действий при разработке учебного проекта</a:t>
            </a:r>
            <a:endParaRPr lang="ru-RU" sz="4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816754"/>
              </p:ext>
            </p:extLst>
          </p:nvPr>
        </p:nvGraphicFramePr>
        <p:xfrm>
          <a:off x="685800" y="1600200"/>
          <a:ext cx="7772400" cy="473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0034"/>
                <a:gridCol w="2720302"/>
                <a:gridCol w="266206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Стадии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-1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Деятельность учителя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Деятельность обучающихся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6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1.1. Выбор темы 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проекта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отбирает </a:t>
                      </a: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возможные темы и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предлагает их обучающимся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Обучающиеся обсуждают и </a:t>
                      </a:r>
                      <a:r>
                        <a:rPr lang="ru-RU" sz="1400" spc="-35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принимают общее решение </a:t>
                      </a:r>
                      <a:r>
                        <a:rPr lang="ru-RU" sz="1400" spc="-3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по теме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предлагает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обучающимся совместно 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отобрать тему проекта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4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Группа обучающихся совместно </a:t>
                      </a:r>
                      <a:r>
                        <a:rPr lang="ru-RU" sz="1400" spc="-3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 учителем отбирает темы и предлагает классу для обсуждения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4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участвует в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обсуждении тем,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предложенных обучающимися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Обучающиеся самостоятельно 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подбирают темы и </a:t>
                      </a: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предлагают классу для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обсуждения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1.2. Выделение </a:t>
                      </a:r>
                      <a:r>
                        <a:rPr lang="ru-RU" sz="1400" spc="-25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подтем</a:t>
                      </a: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и тем 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проекта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предварительно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вычленяет </a:t>
                      </a:r>
                      <a:r>
                        <a:rPr lang="ru-RU" sz="1400" spc="-35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подтемы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и </a:t>
                      </a:r>
                      <a:r>
                        <a:rPr lang="ru-RU" sz="1400" spc="-4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предлагает обучающимся для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выбора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25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Каждый ученик выбирает </a:t>
                      </a:r>
                      <a:r>
                        <a:rPr lang="ru-RU" sz="1400" spc="-3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себе подтему или предлагает новую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4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принимает участие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 обсуждении с обучающимися </a:t>
                      </a:r>
                      <a:r>
                        <a:rPr lang="ru-RU" sz="1400" spc="-15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подтем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проекта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Обучающиеся активно 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обсуждают и предлагают 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варианты </a:t>
                      </a:r>
                      <a:r>
                        <a:rPr lang="ru-RU" sz="1400" spc="-2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подтем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. Каждый ученик выбирает одну из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них для себя (т.е. выбирает себе роль)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846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Схема действий при разработке </a:t>
            </a:r>
            <a:r>
              <a:rPr lang="ru-RU" sz="4000" dirty="0"/>
              <a:t>учебного проекта </a:t>
            </a:r>
            <a:r>
              <a:rPr lang="ru-RU" sz="4000" dirty="0" smtClean="0"/>
              <a:t>(продолжение)</a:t>
            </a:r>
            <a:endParaRPr lang="ru-RU" sz="4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6768433"/>
              </p:ext>
            </p:extLst>
          </p:nvPr>
        </p:nvGraphicFramePr>
        <p:xfrm>
          <a:off x="685800" y="1600200"/>
          <a:ext cx="7772400" cy="473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Стадии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-1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Деятельность учителя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Деятельность обучающихся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1.3. Формирование 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творческих групп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проводит </a:t>
                      </a: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организационную работу по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объединению школьников,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выбравших себе 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конкретные </a:t>
                      </a:r>
                      <a:r>
                        <a:rPr lang="ru-RU" sz="1400" spc="-15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подтемы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и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виды деятельности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Обучающиеся уже определили </a:t>
                      </a: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свои роли и группируются в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соответствии с ними в малые команды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1.4. Подготовка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материалов к </a:t>
                      </a:r>
                      <a:r>
                        <a:rPr lang="ru-RU" sz="1400" spc="-4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исследовательской </a:t>
                      </a: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работе: формули­ровка вопросов, на </a:t>
                      </a:r>
                      <a:r>
                        <a:rPr lang="ru-RU" sz="1400" spc="-1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которые нужно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ответить, задание 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для команд, отбор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литературы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Если проект объемный, то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заранее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разрабатывает задания, </a:t>
                      </a: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вопросы для поисковой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деятельности и литературу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4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Отдельные обучающиеся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старших и средних классов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принимают участие в 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разработке </a:t>
                      </a:r>
                      <a:r>
                        <a:rPr lang="ru-RU" sz="1400" spc="-2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заданий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1.5. Определение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форм выражения 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итогов проектной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деятельности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4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принимает участие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 обсуждении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Обучающиеся в группах, а затем 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 классе обсуждают формы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представления результата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исследовательской деятель­ности: видеофильм, альбом,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натуральные объекты, </a:t>
                      </a:r>
                      <a:r>
                        <a:rPr lang="ru-RU" sz="14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ли</a:t>
                      </a:r>
                      <a:r>
                        <a:rPr lang="ru-RU" sz="1400" spc="-2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тературная 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гостиная и т.д.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28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Схема действий при разработке </a:t>
            </a:r>
            <a:r>
              <a:rPr lang="ru-RU" sz="4000" dirty="0"/>
              <a:t>учебного проекта </a:t>
            </a:r>
            <a:r>
              <a:rPr lang="ru-RU" sz="4000" dirty="0" smtClean="0"/>
              <a:t>(продолжение)</a:t>
            </a:r>
            <a:endParaRPr lang="ru-RU" sz="4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8498941"/>
              </p:ext>
            </p:extLst>
          </p:nvPr>
        </p:nvGraphicFramePr>
        <p:xfrm>
          <a:off x="685800" y="1600200"/>
          <a:ext cx="7772400" cy="473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6011"/>
                <a:gridCol w="2995589"/>
                <a:gridCol w="25908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Стадии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-1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Деятельность учителя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Деятельность обучающихся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2. Разработка 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проекта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консультирует, 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координирует работу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обучающихся, стимулирует их деятельность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45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Обучающиеся осуществляют </a:t>
                      </a:r>
                      <a:r>
                        <a:rPr lang="ru-RU" sz="1400" spc="-35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поисковую деятельность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3. Оформление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результатов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консультирует, 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координирует работу 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обучающихся, стимулирует их деятельность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Обучающиеся вначале по </a:t>
                      </a:r>
                      <a:r>
                        <a:rPr lang="ru-RU" sz="14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группам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, а затем во </a:t>
                      </a:r>
                      <a:r>
                        <a:rPr lang="ru-RU" sz="14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взаимодей</a:t>
                      </a:r>
                      <a:r>
                        <a:rPr lang="ru-RU" sz="1400" spc="-25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ствии </a:t>
                      </a: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 другими группами оформляют результаты в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соответствии с принятыми </a:t>
                      </a:r>
                      <a:r>
                        <a:rPr lang="ru-RU" sz="1400" spc="-5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правилами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4. Презентация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Учитель организует экспер­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тизу (например, приглашает </a:t>
                      </a: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 качестве экспертов стар­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ших школьников или парал­</a:t>
                      </a: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лельный класс, родителей)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2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Докладывают о результатах 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своей работы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5. Рефлексия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Оценивает свою деятель­</a:t>
                      </a:r>
                      <a:r>
                        <a:rPr lang="ru-RU" sz="1400" spc="-3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ность по качеству оценок </a:t>
                      </a:r>
                      <a:r>
                        <a:rPr lang="ru-RU" sz="14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и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активности обучающихся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Подводят итоги работы, </a:t>
                      </a:r>
                      <a:r>
                        <a:rPr lang="ru-RU" sz="1400" spc="-3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высказывают пожелания, </a:t>
                      </a:r>
                      <a:r>
                        <a:rPr lang="ru-RU" sz="1400" spc="-2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коллективно обсуждают </a:t>
                      </a:r>
                      <a:r>
                        <a:rPr lang="ru-RU" sz="1400" spc="-15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оценки за работу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Arial"/>
                        </a:rPr>
                        <a:t>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</a:txBody>
                  <a:tcPr marL="64770" marR="6477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41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ru-RU" sz="4000" dirty="0" smtClean="0"/>
              <a:t>УНИВЕРСАЛЬНЫЕ УЧЕБНЫЕ ДЕЙСТВИЯ (УУД)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3888431"/>
          </a:xfrm>
        </p:spPr>
        <p:txBody>
          <a:bodyPr>
            <a:normAutofit lnSpcReduction="10000"/>
          </a:bodyPr>
          <a:lstStyle/>
          <a:p>
            <a:pPr lvl="0" fontAlgn="base"/>
            <a:r>
              <a:rPr lang="ru-RU" sz="1900" u="sng" dirty="0"/>
              <a:t>личностные</a:t>
            </a:r>
            <a:r>
              <a:rPr lang="ru-RU" sz="1900" dirty="0"/>
              <a:t> – личностное самоопределение, ценностно-смысловую ориентация обучающихся и </a:t>
            </a:r>
            <a:r>
              <a:rPr lang="ru-RU" sz="1900" dirty="0" smtClean="0"/>
              <a:t>нравственно-этическое оценивание, </a:t>
            </a:r>
            <a:r>
              <a:rPr lang="ru-RU" sz="1900" dirty="0" err="1" smtClean="0"/>
              <a:t>смыслообразование</a:t>
            </a:r>
            <a:r>
              <a:rPr lang="ru-RU" sz="1900" dirty="0" smtClean="0"/>
              <a:t> и </a:t>
            </a:r>
            <a:r>
              <a:rPr lang="ru-RU" sz="1900" dirty="0" err="1" smtClean="0"/>
              <a:t>ориентацие</a:t>
            </a:r>
            <a:r>
              <a:rPr lang="ru-RU" sz="1900" dirty="0" smtClean="0"/>
              <a:t> </a:t>
            </a:r>
            <a:r>
              <a:rPr lang="ru-RU" sz="1900" dirty="0"/>
              <a:t>в социальных ролях и межличностных </a:t>
            </a:r>
            <a:r>
              <a:rPr lang="ru-RU" sz="1900" dirty="0" smtClean="0"/>
              <a:t>отношениях</a:t>
            </a:r>
            <a:endParaRPr lang="ru-RU" sz="1700" dirty="0"/>
          </a:p>
          <a:p>
            <a:pPr lvl="0" fontAlgn="base"/>
            <a:r>
              <a:rPr lang="ru-RU" sz="1900" u="sng" dirty="0"/>
              <a:t>познавательные</a:t>
            </a:r>
            <a:r>
              <a:rPr lang="ru-RU" sz="1900" dirty="0"/>
              <a:t>:</a:t>
            </a:r>
            <a:endParaRPr lang="ru-RU" sz="1700" dirty="0"/>
          </a:p>
          <a:p>
            <a:pPr lvl="1" fontAlgn="base"/>
            <a:r>
              <a:rPr lang="ru-RU" sz="1500" dirty="0" err="1"/>
              <a:t>общеучебные</a:t>
            </a:r>
            <a:r>
              <a:rPr lang="ru-RU" sz="1500" dirty="0"/>
              <a:t> учебные действия – умение поставить учебную задачу, выбрать способы и найти информацию для ее решения, уметь работать с информацией, структурировать полученные знания</a:t>
            </a:r>
            <a:endParaRPr lang="ru-RU" sz="1300" dirty="0"/>
          </a:p>
          <a:p>
            <a:pPr lvl="1" fontAlgn="base"/>
            <a:r>
              <a:rPr lang="ru-RU" sz="1500" dirty="0"/>
              <a:t>логические учебные действия – умение анализировать и синтезировать новые знания, устанавливать причинно-следственные связи, доказать свои суждения</a:t>
            </a:r>
            <a:endParaRPr lang="ru-RU" sz="1300" dirty="0"/>
          </a:p>
          <a:p>
            <a:pPr lvl="1" fontAlgn="base"/>
            <a:r>
              <a:rPr lang="ru-RU" sz="1500" dirty="0"/>
              <a:t>постановка и решение проблемы – умение сформулировать проблему и найти способ ее решения</a:t>
            </a:r>
            <a:endParaRPr lang="ru-RU" sz="1300" dirty="0"/>
          </a:p>
          <a:p>
            <a:pPr lvl="0" fontAlgn="base"/>
            <a:r>
              <a:rPr lang="ru-RU" sz="1900" u="sng" dirty="0"/>
              <a:t>коммуникативные</a:t>
            </a:r>
            <a:r>
              <a:rPr lang="ru-RU" sz="1900" dirty="0"/>
              <a:t> – умение вступать в диалог и вести его, </a:t>
            </a:r>
            <a:r>
              <a:rPr lang="ru-RU" sz="1900" dirty="0" smtClean="0"/>
              <a:t>особенности </a:t>
            </a:r>
            <a:r>
              <a:rPr lang="ru-RU" sz="1900" dirty="0"/>
              <a:t>общения с различными группами </a:t>
            </a:r>
            <a:r>
              <a:rPr lang="ru-RU" sz="1900" dirty="0" smtClean="0"/>
              <a:t>людей</a:t>
            </a:r>
          </a:p>
          <a:p>
            <a:pPr fontAlgn="base"/>
            <a:r>
              <a:rPr lang="ru-RU" sz="1800" u="sng" dirty="0"/>
              <a:t>регулятивные</a:t>
            </a:r>
            <a:r>
              <a:rPr lang="ru-RU" sz="1800" dirty="0"/>
              <a:t> – целеполагание, планирование, корректировка </a:t>
            </a:r>
            <a:r>
              <a:rPr lang="ru-RU" sz="1800" dirty="0" smtClean="0"/>
              <a:t>плана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6248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dvAuto="100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УЧЕБНЫЙ ПРОЕКТ </a:t>
            </a:r>
            <a:br>
              <a:rPr lang="ru-RU" sz="4000" dirty="0" smtClean="0"/>
            </a:br>
            <a:r>
              <a:rPr lang="ru-RU" sz="4000" dirty="0" smtClean="0"/>
              <a:t>«Демография. Браки и разводы»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2861565"/>
              </p:ext>
            </p:extLst>
          </p:nvPr>
        </p:nvGraphicFramePr>
        <p:xfrm>
          <a:off x="683568" y="1772816"/>
          <a:ext cx="77724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39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7FC3D0-D639-4E75-9032-1AAA80F4DA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7A7FC3D0-D639-4E75-9032-1AAA80F4DA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661FC8-AD49-45BA-93AB-EEBA33A2DB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graphicEl>
                                              <a:dgm id="{71661FC8-AD49-45BA-93AB-EEBA33A2DB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4A387A-5E6C-4423-BB60-28DDB14A38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0F4A387A-5E6C-4423-BB60-28DDB14A38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F83333-5E1F-4677-A4E0-8EC9743D8C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graphicEl>
                                              <a:dgm id="{83F83333-5E1F-4677-A4E0-8EC9743D8C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023F90-F641-4BDC-BB37-0F32FB931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6C023F90-F641-4BDC-BB37-0F32FB9314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9C2B22-C30B-40E7-A377-FD1151F1BE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graphicEl>
                                              <a:dgm id="{E19C2B22-C30B-40E7-A377-FD1151F1BE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53155B-9A75-4965-B51C-0173E4435D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0753155B-9A75-4965-B51C-0173E4435D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33591A-D37C-4011-A307-0039B9BAC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graphicEl>
                                              <a:dgm id="{1733591A-D37C-4011-A307-0039B9BAC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D76634-D008-4319-960A-FB7D02123A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D6D76634-D008-4319-960A-FB7D02123A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Критерии оценивания учебного проекта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1"/>
            <a:ext cx="8640960" cy="3701008"/>
          </a:xfrm>
        </p:spPr>
        <p:txBody>
          <a:bodyPr>
            <a:noAutofit/>
          </a:bodyPr>
          <a:lstStyle/>
          <a:p>
            <a:pPr lvl="0"/>
            <a:r>
              <a:rPr lang="ru-RU" sz="1800" dirty="0"/>
              <a:t>Оформление презентации (единый стиль оформления, использование на слайдах разного рода объектов, использование анимационных объектов, правильность изложения текста, использование объектов, сделанных в других программах)– 20 баллов.</a:t>
            </a:r>
          </a:p>
          <a:p>
            <a:pPr lvl="0"/>
            <a:r>
              <a:rPr lang="ru-RU" sz="1800" dirty="0"/>
              <a:t>Содержание презентации (сформулированы цель, гипотезы, понятны задачи и ход исследования, методы исследования ясны, эксперимент проведен, достоверность полученных результатов обоснована, сделаны выводы, результаты и выводы соответствуют поставленной цели) – 20 баллов</a:t>
            </a:r>
            <a:r>
              <a:rPr lang="ru-RU" sz="1800" dirty="0" smtClean="0"/>
              <a:t>.</a:t>
            </a:r>
          </a:p>
          <a:p>
            <a:pPr lvl="0"/>
            <a:endParaRPr lang="ru-RU" sz="1800" dirty="0"/>
          </a:p>
          <a:p>
            <a:pPr marL="68580" indent="0" algn="r">
              <a:buNone/>
            </a:pPr>
            <a:r>
              <a:rPr lang="ru-RU" sz="1800" dirty="0"/>
              <a:t>Отличная работа 33-40 баллов;</a:t>
            </a:r>
          </a:p>
          <a:p>
            <a:pPr marL="68580" indent="0" algn="r">
              <a:buNone/>
            </a:pPr>
            <a:r>
              <a:rPr lang="ru-RU" sz="1800" dirty="0"/>
              <a:t>Хорошая работа 25-32 баллов;</a:t>
            </a:r>
          </a:p>
          <a:p>
            <a:pPr marL="68580" indent="0" algn="r">
              <a:buNone/>
            </a:pPr>
            <a:r>
              <a:rPr lang="ru-RU" sz="1800" dirty="0"/>
              <a:t>Удовлетворительная работа </a:t>
            </a:r>
            <a:r>
              <a:rPr lang="ru-RU" sz="1800" dirty="0" smtClean="0"/>
              <a:t>18 – 24 </a:t>
            </a:r>
            <a:r>
              <a:rPr lang="ru-RU" sz="1800" dirty="0"/>
              <a:t>балла;</a:t>
            </a:r>
          </a:p>
          <a:p>
            <a:pPr marL="68580" indent="0" algn="r">
              <a:buNone/>
            </a:pPr>
            <a:r>
              <a:rPr lang="ru-RU" sz="1800" dirty="0" smtClean="0"/>
              <a:t>Работа </a:t>
            </a:r>
            <a:r>
              <a:rPr lang="ru-RU" sz="1800" dirty="0"/>
              <a:t>нуждается в доработке 12-17 баллов;</a:t>
            </a:r>
          </a:p>
          <a:p>
            <a:pPr marL="68580" indent="0" algn="r">
              <a:buNone/>
            </a:pPr>
            <a:r>
              <a:rPr lang="ru-RU" sz="1800" dirty="0"/>
              <a:t>Слабая работа 0-11 баллов</a:t>
            </a:r>
            <a:r>
              <a:rPr lang="ru-RU" sz="1600" dirty="0"/>
              <a:t>.  </a:t>
            </a:r>
          </a:p>
        </p:txBody>
      </p:sp>
    </p:spTree>
    <p:extLst>
      <p:ext uri="{BB962C8B-B14F-4D97-AF65-F5344CB8AC3E}">
        <p14:creationId xmlns:p14="http://schemas.microsoft.com/office/powerpoint/2010/main" val="262325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/>
              <a:t>Форма отчета группы о выполнении проекта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361" y="1484784"/>
            <a:ext cx="5555951" cy="4680520"/>
          </a:xfrm>
        </p:spPr>
      </p:pic>
    </p:spTree>
    <p:extLst>
      <p:ext uri="{BB962C8B-B14F-4D97-AF65-F5344CB8AC3E}">
        <p14:creationId xmlns:p14="http://schemas.microsoft.com/office/powerpoint/2010/main" val="412750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Этап рефлексии участников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56792"/>
            <a:ext cx="4534707" cy="4997152"/>
          </a:xfrm>
        </p:spPr>
      </p:pic>
    </p:spTree>
    <p:extLst>
      <p:ext uri="{BB962C8B-B14F-4D97-AF65-F5344CB8AC3E}">
        <p14:creationId xmlns:p14="http://schemas.microsoft.com/office/powerpoint/2010/main" val="5224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Пояснительная записка</a:t>
            </a:r>
            <a:endParaRPr lang="ru-RU" sz="4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196752"/>
            <a:ext cx="3744416" cy="5329107"/>
          </a:xfrm>
        </p:spPr>
      </p:pic>
    </p:spTree>
    <p:extLst>
      <p:ext uri="{BB962C8B-B14F-4D97-AF65-F5344CB8AC3E}">
        <p14:creationId xmlns:p14="http://schemas.microsoft.com/office/powerpoint/2010/main" val="185435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ПРОБЛЕМА ИССЛЕДОВАНИЯ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3068960"/>
            <a:ext cx="7772400" cy="1828799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теоретическое обоснование эффективности использования проектной деятельности при обучении математике в школе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8324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836712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ГИПОТЕЗА ИССЛЕДОВАНИЯ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348880"/>
            <a:ext cx="7772400" cy="37338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использование проектной деятельности при обучении математике повышает мотивацию к обучению, способствует более глубокому усвоению учебного материала, формирует коммуникативные качества обучающихся, способствует сознательному выбору профессии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1353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032" y="836712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ЦЕЛЬ ИССЛЕДОВАНИЯ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2636912"/>
            <a:ext cx="7772400" cy="37338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/>
              <a:t>теоретически обосновать и содержательно представить учебный проект по выбранной теме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6323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ЗАДАЧИ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Проанализировать современные тенденции в исследованиях, посвященных вопросам организации проектной деятельности и введения в школьную математику элементов теории вероятностей и математической статистики;</a:t>
            </a:r>
          </a:p>
          <a:p>
            <a:r>
              <a:rPr lang="ru-RU" dirty="0"/>
              <a:t>Разработать методику формирования проектной деятельности;</a:t>
            </a:r>
          </a:p>
          <a:p>
            <a:pPr lvl="0"/>
            <a:r>
              <a:rPr lang="ru-RU" dirty="0" smtClean="0"/>
              <a:t>Представить </a:t>
            </a:r>
            <a:r>
              <a:rPr lang="ru-RU" dirty="0"/>
              <a:t>практический материал – учебный проект по </a:t>
            </a:r>
            <a:r>
              <a:rPr lang="ru-RU" dirty="0" smtClean="0"/>
              <a:t>теме</a:t>
            </a:r>
            <a:r>
              <a:rPr lang="en-US" dirty="0" smtClean="0"/>
              <a:t> </a:t>
            </a:r>
            <a:r>
              <a:rPr lang="ru-RU" dirty="0" smtClean="0"/>
              <a:t>«Теория вероятностей и статистика», </a:t>
            </a:r>
            <a:r>
              <a:rPr lang="ru-RU" dirty="0"/>
              <a:t>с выработанными методическими указаниями и рекомендациями;</a:t>
            </a:r>
          </a:p>
          <a:p>
            <a:pPr lvl="0"/>
            <a:r>
              <a:rPr lang="ru-RU" dirty="0" smtClean="0"/>
              <a:t>Провести апробацию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1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Краткие ИСТОРИЧЕСКИЕ сведения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72816"/>
            <a:ext cx="8429684" cy="338437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начало метода. Джон </a:t>
            </a:r>
            <a:r>
              <a:rPr lang="ru-RU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Дьюи</a:t>
            </a:r>
            <a:endParaRPr lang="ru-RU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1918г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книга «Метод проектов» У. </a:t>
            </a:r>
            <a:r>
              <a:rPr lang="ru-RU" sz="2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Килпатрика</a:t>
            </a:r>
            <a:endParaRPr lang="ru-RU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20е гг.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использование метода проектов в советском образовании</a:t>
            </a:r>
          </a:p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1931г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запрет метода проектов в СССР</a:t>
            </a:r>
          </a:p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90х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возрождение проектной деятельности в России</a:t>
            </a:r>
          </a:p>
        </p:txBody>
      </p:sp>
    </p:spTree>
    <p:extLst>
      <p:ext uri="{BB962C8B-B14F-4D97-AF65-F5344CB8AC3E}">
        <p14:creationId xmlns:p14="http://schemas.microsoft.com/office/powerpoint/2010/main" val="160744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ТЕОРЕТИЧЕСКИЕ ОСНОВЫ МЕТОДА ПРОЕКТОВ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306483"/>
          </a:xfrm>
        </p:spPr>
        <p:txBody>
          <a:bodyPr>
            <a:normAutofit/>
          </a:bodyPr>
          <a:lstStyle/>
          <a:p>
            <a:pPr lvl="0"/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центре внимания —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школьник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содействие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развитию его творческих способностей;</a:t>
            </a:r>
          </a:p>
          <a:p>
            <a:pPr lvl="0"/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образовательный процесс строится не в логике учебного предмета, а в логике деятельности, имеющей личностный смысл для ученика, что повышает его мотивацию в учении;</a:t>
            </a:r>
          </a:p>
          <a:p>
            <a:pPr lvl="0"/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индивидуальный темп работы над проектом обеспечивает выход каждого ученика на свой уровень развития;</a:t>
            </a:r>
          </a:p>
          <a:p>
            <a:pPr lvl="0"/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комплексный подход к разработке учебных проектов способствует сбалансированному развитию основных физиологических и психических функций ученика;</a:t>
            </a:r>
          </a:p>
          <a:p>
            <a:pPr lvl="0"/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глубокое, осознанное усвоение базовых знаний обеспечивается за счет универсального их использования в разных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ситуациях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278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dvAuto="50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620688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МЕТОД ПРОЕКТОВ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2276872"/>
            <a:ext cx="7772400" cy="3733800"/>
          </a:xfrm>
        </p:spPr>
        <p:txBody>
          <a:bodyPr>
            <a:normAutofit/>
          </a:bodyPr>
          <a:lstStyle/>
          <a:p>
            <a:r>
              <a:rPr lang="ru-RU" sz="2800" dirty="0"/>
              <a:t>это способ достижения дидактической цели через детальную разработку </a:t>
            </a:r>
            <a:r>
              <a:rPr lang="ru-RU" sz="2800" dirty="0" smtClean="0"/>
              <a:t>проблемы, </a:t>
            </a:r>
            <a:r>
              <a:rPr lang="ru-RU" sz="2800" dirty="0"/>
              <a:t>которая должна завершиться вполне реальным, осязаемым практическим результатом, оформленным тем или иным образом </a:t>
            </a:r>
          </a:p>
        </p:txBody>
      </p:sp>
    </p:spTree>
    <p:extLst>
      <p:ext uri="{BB962C8B-B14F-4D97-AF65-F5344CB8AC3E}">
        <p14:creationId xmlns:p14="http://schemas.microsoft.com/office/powerpoint/2010/main" val="19301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ПРОЕКТНАЯ ДЕЯТЕЛЬНОСТЬ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системная деятельность</a:t>
            </a:r>
            <a:r>
              <a:rPr lang="ru-RU" sz="2800" dirty="0"/>
              <a:t>, основанная на методе проектов, имеющая целью развитие универсальных учебных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262873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Поп-музыка</Template>
  <TotalTime>368</TotalTime>
  <Words>981</Words>
  <Application>Microsoft Office PowerPoint</Application>
  <PresentationFormat>Экран (4:3)</PresentationFormat>
  <Paragraphs>104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Urban Pop</vt:lpstr>
      <vt:lpstr>РЕАЛИЗАЦИЯ ПРОЕКТНОЙ ДЕЯТЕЛЬНОСТИ В ПРОЦЕССЕ ОБУЧЕНИЯ МАТЕМАТИКЕ В 10-11-Х КЛАССАХ СРЕДНЕЙ ОБЩЕОБРАЗОВАТЕЛЬНОЙ школы (НА ПРИМЕРЕ ИЗУЧЕНИЯ ТЕМЫ «ТЕОРИЯ ВЕРОЯТНОСТЕЙ И СТАТИСТИКА»)</vt:lpstr>
      <vt:lpstr>ПРОБЛЕМА ИССЛЕДОВАНИЯ</vt:lpstr>
      <vt:lpstr>ГИПОТЕЗА ИССЛЕДОВАНИЯ</vt:lpstr>
      <vt:lpstr>ЦЕЛЬ ИССЛЕДОВАНИЯ</vt:lpstr>
      <vt:lpstr>ЗАДАЧИ ИССЛЕДОВАНИЯ</vt:lpstr>
      <vt:lpstr>Краткие ИСТОРИЧЕСКИЕ сведения</vt:lpstr>
      <vt:lpstr>ТЕОРЕТИЧЕСКИЕ ОСНОВЫ МЕТОДА ПРОЕКТОВ</vt:lpstr>
      <vt:lpstr>МЕТОД ПРОЕКТОВ</vt:lpstr>
      <vt:lpstr>ПРОЕКТНАЯ ДЕЯТЕЛЬНОСТЬ</vt:lpstr>
      <vt:lpstr>УЧЕБНЫЙ ПРОЕКТ</vt:lpstr>
      <vt:lpstr>Схема действий при разработке учебного проекта</vt:lpstr>
      <vt:lpstr>Схема действий при разработке учебного проекта (продолжение)</vt:lpstr>
      <vt:lpstr>Схема действий при разработке учебного проекта (продолжение)</vt:lpstr>
      <vt:lpstr>УНИВЕРСАЛЬНЫЕ УЧЕБНЫЕ ДЕЙСТВИЯ (УУД)</vt:lpstr>
      <vt:lpstr>УЧЕБНЫЙ ПРОЕКТ  «Демография. Браки и разводы»</vt:lpstr>
      <vt:lpstr>Критерии оценивания учебного проекта</vt:lpstr>
      <vt:lpstr>Форма отчета группы о выполнении проекта</vt:lpstr>
      <vt:lpstr>Этап рефлексии участников</vt:lpstr>
      <vt:lpstr>Пояснительная записка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и Ольга</dc:creator>
  <cp:lastModifiedBy>Илья и Ольга</cp:lastModifiedBy>
  <cp:revision>29</cp:revision>
  <dcterms:created xsi:type="dcterms:W3CDTF">2014-06-21T17:07:01Z</dcterms:created>
  <dcterms:modified xsi:type="dcterms:W3CDTF">2014-07-02T16:45:54Z</dcterms:modified>
</cp:coreProperties>
</file>